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1"/>
  </p:notesMasterIdLst>
  <p:sldIdLst>
    <p:sldId id="266" r:id="rId2"/>
    <p:sldId id="284" r:id="rId3"/>
    <p:sldId id="285" r:id="rId4"/>
    <p:sldId id="286" r:id="rId5"/>
    <p:sldId id="287" r:id="rId6"/>
    <p:sldId id="290" r:id="rId7"/>
    <p:sldId id="291" r:id="rId8"/>
    <p:sldId id="292" r:id="rId9"/>
    <p:sldId id="293" r:id="rId10"/>
    <p:sldId id="288" r:id="rId11"/>
    <p:sldId id="289" r:id="rId12"/>
    <p:sldId id="294" r:id="rId13"/>
    <p:sldId id="295" r:id="rId14"/>
    <p:sldId id="296" r:id="rId15"/>
    <p:sldId id="297" r:id="rId16"/>
    <p:sldId id="300" r:id="rId17"/>
    <p:sldId id="298" r:id="rId18"/>
    <p:sldId id="299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neptune.ai/blog/ml-experiment-track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ML Experiment Tracking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029200"/>
            <a:ext cx="50448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</a:t>
            </a:r>
          </a:p>
          <a:p>
            <a:r>
              <a:rPr lang="en-US" dirty="0">
                <a:hlinkClick r:id="rId2"/>
              </a:rPr>
              <a:t>ML Experiment Tracking: What It Is, Why It Matters, and How to Implement It</a:t>
            </a:r>
            <a:endParaRPr lang="en-US" dirty="0"/>
          </a:p>
          <a:p>
            <a:r>
              <a:rPr lang="en-US" dirty="0"/>
              <a:t>by Jakub </a:t>
            </a:r>
            <a:r>
              <a:rPr lang="en-US" dirty="0" err="1"/>
              <a:t>Czakon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ML </a:t>
            </a:r>
            <a:r>
              <a:rPr lang="en-US" dirty="0"/>
              <a:t>experiments are organized in a single </a:t>
            </a:r>
            <a:r>
              <a:rPr lang="en-US" dirty="0" smtClean="0"/>
              <a:t>place(2)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405553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With </a:t>
            </a:r>
            <a:r>
              <a:rPr lang="en-US" dirty="0"/>
              <a:t>the experiment tracking system, all of experiment results are logged to one experiment repository by design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keeping all of experiment metadata in a single place, regardless of where its run, makes experimentation process so </a:t>
            </a:r>
            <a:endParaRPr lang="en-US" dirty="0" smtClean="0"/>
          </a:p>
          <a:p>
            <a:pPr marL="457200" lvl="1" indent="0">
              <a:buNone/>
            </a:pPr>
            <a:r>
              <a:rPr lang="en-US" smtClean="0"/>
              <a:t>much easier </a:t>
            </a:r>
            <a:r>
              <a:rPr lang="en-US" dirty="0"/>
              <a:t>to manage</a:t>
            </a:r>
          </a:p>
          <a:p>
            <a:endParaRPr lang="en-US" dirty="0"/>
          </a:p>
          <a:p>
            <a:r>
              <a:rPr lang="en-US" dirty="0"/>
              <a:t>Specifically, a centralized experiment repository makes it easy to: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Search and filter experiments to find the information you need quickly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 their metrics and parameters with no additional 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Drill down and see what exactly it was that you tried (code, data versions, architectures)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Reproduce or re-run experiments when you need to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Access experiment metadata even if you don’t have access to the server where you ran them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Additionally, </a:t>
            </a:r>
            <a:r>
              <a:rPr lang="en-US" dirty="0">
                <a:solidFill>
                  <a:srgbClr val="FF0000"/>
                </a:solidFill>
              </a:rPr>
              <a:t>can sleep peacefully </a:t>
            </a:r>
            <a:r>
              <a:rPr lang="en-US" dirty="0"/>
              <a:t>knowing that all the ideas tried are safely stored, and can always go back to them later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Compare experiments, analyze results, debug model training with little extra 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329353" cy="4648199"/>
          </a:xfrm>
        </p:spPr>
        <p:txBody>
          <a:bodyPr>
            <a:normAutofit/>
          </a:bodyPr>
          <a:lstStyle/>
          <a:p>
            <a:r>
              <a:rPr lang="en-US" dirty="0"/>
              <a:t>Whether debugging training runs, looking for improvement ideas, or auditing current best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models</a:t>
            </a:r>
            <a:r>
              <a:rPr lang="en-US" dirty="0"/>
              <a:t>, comparing experiments is important</a:t>
            </a:r>
          </a:p>
          <a:p>
            <a:endParaRPr lang="en-US" dirty="0"/>
          </a:p>
          <a:p>
            <a:r>
              <a:rPr lang="en-US" dirty="0"/>
              <a:t>But when don’t have any experiment tracking system in place: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way you log things can change,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you may forget to log something important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you may simply lose some information accidentally </a:t>
            </a:r>
          </a:p>
          <a:p>
            <a:r>
              <a:rPr lang="en-US" dirty="0" smtClean="0"/>
              <a:t>In </a:t>
            </a:r>
            <a:r>
              <a:rPr lang="en-US" dirty="0"/>
              <a:t>those situations, something as simple as comparing and analyzing experiments can get difficult or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even </a:t>
            </a:r>
            <a:r>
              <a:rPr lang="en-US" dirty="0"/>
              <a:t>impossible</a:t>
            </a:r>
          </a:p>
          <a:p>
            <a:endParaRPr lang="en-US" dirty="0"/>
          </a:p>
          <a:p>
            <a:r>
              <a:rPr lang="en-US" dirty="0"/>
              <a:t>With an experiment tracking system, experiments are stored in a single place,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follow the same protocol for logging them, so those comparisons can go really deep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Benefits of tracking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5105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Proper experiment tracking makes it easy to: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Compare </a:t>
            </a:r>
            <a:r>
              <a:rPr lang="en-US" dirty="0"/>
              <a:t>parameters and metrics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Overlay learning curves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Group and compare experiments based on data versions or parameter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 Confusion Matrices, ROC curves, or other performance charts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 best/worst predictions on test or validation 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View code diffs (and/or notebook diffs)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Look at hardware consumption during training runs for various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Look at prediction explanations like Feature Importance, SHAP or Lime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 rich-format artifacts like video or audio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… Compare anything else you logged </a:t>
            </a:r>
          </a:p>
          <a:p>
            <a:endParaRPr lang="en-US" dirty="0"/>
          </a:p>
          <a:p>
            <a:r>
              <a:rPr lang="en-US" dirty="0"/>
              <a:t>Modern experiment tracking tools will give many of those comparison features (almost) for free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tools even go as far as to automatically find diffs between experiments or show which parameters have the biggest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impact </a:t>
            </a:r>
            <a:r>
              <a:rPr lang="en-US" dirty="0"/>
              <a:t>on model performance</a:t>
            </a:r>
          </a:p>
          <a:p>
            <a:endParaRPr lang="en-US" dirty="0"/>
          </a:p>
          <a:p>
            <a:r>
              <a:rPr lang="en-US" dirty="0"/>
              <a:t>When </a:t>
            </a:r>
            <a:r>
              <a:rPr lang="en-US" dirty="0" smtClean="0"/>
              <a:t>have </a:t>
            </a:r>
            <a:r>
              <a:rPr lang="en-US" dirty="0"/>
              <a:t>all the pieces in one place, </a:t>
            </a:r>
            <a:r>
              <a:rPr lang="en-US" dirty="0" smtClean="0"/>
              <a:t>might </a:t>
            </a:r>
            <a:r>
              <a:rPr lang="en-US" dirty="0"/>
              <a:t>be able to find new insights and ideas </a:t>
            </a:r>
            <a:endParaRPr lang="en-US" dirty="0" smtClean="0"/>
          </a:p>
          <a:p>
            <a:pPr lvl="1"/>
            <a:r>
              <a:rPr lang="en-US" dirty="0" smtClean="0"/>
              <a:t>just </a:t>
            </a:r>
            <a:r>
              <a:rPr lang="en-US" dirty="0"/>
              <a:t>by looking at all the metadata </a:t>
            </a:r>
            <a:r>
              <a:rPr lang="en-US" dirty="0" smtClean="0"/>
              <a:t>logged</a:t>
            </a:r>
          </a:p>
          <a:p>
            <a:pPr lvl="1"/>
            <a:r>
              <a:rPr lang="en-US" dirty="0" smtClean="0"/>
              <a:t>especially </a:t>
            </a:r>
            <a:r>
              <a:rPr lang="en-US" dirty="0"/>
              <a:t>true when you are not working </a:t>
            </a:r>
            <a:r>
              <a:rPr lang="en-US" dirty="0" smtClean="0"/>
              <a:t>alone</a:t>
            </a:r>
            <a:r>
              <a:rPr lang="en-US" dirty="0"/>
              <a:t>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1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dirty="0" smtClean="0"/>
              <a:t>should be tracked in </a:t>
            </a:r>
            <a:r>
              <a:rPr lang="en-US" dirty="0"/>
              <a:t>any ML </a:t>
            </a:r>
            <a:r>
              <a:rPr lang="en-US" dirty="0" smtClean="0"/>
              <a:t>experiment?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329353" cy="5029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Things that should be keep track of regardless of the project 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Code: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preprocessing</a:t>
            </a:r>
            <a:r>
              <a:rPr lang="en-US" dirty="0"/>
              <a:t>, training and evaluation scripts, notebooks used for designing features, other utilities.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All </a:t>
            </a:r>
            <a:r>
              <a:rPr lang="en-US" dirty="0"/>
              <a:t>the code that is needed to run (and re-run) the </a:t>
            </a:r>
            <a:r>
              <a:rPr lang="en-US" dirty="0" smtClean="0"/>
              <a:t>experiment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Environment: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easiest way to keep track of the environment is to save the environment configuration files like `</a:t>
            </a:r>
            <a:r>
              <a:rPr lang="en-US" dirty="0" err="1"/>
              <a:t>Dockerfile</a:t>
            </a:r>
            <a:r>
              <a:rPr lang="en-US" dirty="0"/>
              <a:t>` (Docker), `requirements.txt` (pip) or `</a:t>
            </a:r>
            <a:r>
              <a:rPr lang="en-US" dirty="0" err="1"/>
              <a:t>conda.yml</a:t>
            </a:r>
            <a:r>
              <a:rPr lang="en-US" dirty="0"/>
              <a:t>` (</a:t>
            </a:r>
            <a:r>
              <a:rPr lang="en-US" dirty="0" err="1" smtClean="0"/>
              <a:t>conda</a:t>
            </a:r>
            <a:r>
              <a:rPr lang="en-US" dirty="0" smtClean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also save the Docker image on Docker Hub, but I find saving configuration files </a:t>
            </a:r>
            <a:r>
              <a:rPr lang="en-US" dirty="0" smtClean="0"/>
              <a:t>easier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Data: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saving </a:t>
            </a:r>
            <a:r>
              <a:rPr lang="en-US" dirty="0"/>
              <a:t>data versions (as a hash or locations to data files) makes it easy to see what your model was trained </a:t>
            </a:r>
            <a:r>
              <a:rPr lang="en-US" dirty="0" smtClean="0"/>
              <a:t>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also use modern data versioning tools like DVC (and save the .</a:t>
            </a:r>
            <a:r>
              <a:rPr lang="en-US" dirty="0" err="1"/>
              <a:t>dvc</a:t>
            </a:r>
            <a:r>
              <a:rPr lang="en-US" dirty="0"/>
              <a:t> files to your experiment tracking tool</a:t>
            </a:r>
            <a:r>
              <a:rPr lang="en-US" dirty="0" smtClean="0"/>
              <a:t>)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Parameters: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saving </a:t>
            </a:r>
            <a:r>
              <a:rPr lang="en-US" dirty="0"/>
              <a:t>your run configuration is absolutely </a:t>
            </a:r>
            <a:r>
              <a:rPr lang="en-US" dirty="0" smtClean="0"/>
              <a:t>crucial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Metrics</a:t>
            </a:r>
            <a:r>
              <a:rPr lang="en-US" dirty="0"/>
              <a:t>: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logging </a:t>
            </a:r>
            <a:r>
              <a:rPr lang="en-US" dirty="0"/>
              <a:t>evaluation metrics on train, validation, and test sets for every run is pretty </a:t>
            </a:r>
            <a:r>
              <a:rPr lang="en-US" dirty="0" smtClean="0"/>
              <a:t>obvious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Keeping track of those things will let you reproduce experiments, do basic debugging, and </a:t>
            </a:r>
            <a:r>
              <a:rPr lang="en-US" dirty="0" smtClean="0"/>
              <a:t>understand </a:t>
            </a:r>
            <a:r>
              <a:rPr lang="en-US" dirty="0"/>
              <a:t>what happened at a high-level.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That </a:t>
            </a:r>
            <a:r>
              <a:rPr lang="en-US" dirty="0"/>
              <a:t>said, can always log more things to gain even more insights.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1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set up experiment </a:t>
            </a:r>
            <a:r>
              <a:rPr lang="en-US" dirty="0" smtClean="0"/>
              <a:t>tracking?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There are (at least) a few options. The most popular being:</a:t>
            </a:r>
          </a:p>
          <a:p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Spreadsheets + naming conventions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Versioning configuration files with </a:t>
            </a:r>
            <a:r>
              <a:rPr lang="en-US" dirty="0" err="1"/>
              <a:t>Github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Using modern experiment tracking tools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76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Spreadsheets + naming conventions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 common approach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Simply create a big spreadsheet to put all of the information (metrics, parameters, </a:t>
            </a:r>
            <a:r>
              <a:rPr lang="en-US" dirty="0" err="1"/>
              <a:t>etc</a:t>
            </a:r>
            <a:r>
              <a:rPr lang="en-US" dirty="0"/>
              <a:t>) and a directory structure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where things are named in a certain way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names usually end up being really long like ‘model_v1_lr01_ batchsize64_ </a:t>
            </a:r>
            <a:r>
              <a:rPr lang="en-US" dirty="0" err="1"/>
              <a:t>no_preprocessing</a:t>
            </a:r>
            <a:r>
              <a:rPr lang="en-US" dirty="0"/>
              <a:t>_ result_accuracy082.h5’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Whenever an experiment is run, look at the results and copy them to the spreadsheet</a:t>
            </a:r>
          </a:p>
          <a:p>
            <a:endParaRPr lang="en-US" dirty="0"/>
          </a:p>
          <a:p>
            <a:r>
              <a:rPr lang="en-US" dirty="0"/>
              <a:t>In some situations, it can be just enough to solve experiment tracking problems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not be the best solution but it is quick and simple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…things can fall apart really quickly!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(but please </a:t>
            </a:r>
            <a:r>
              <a:rPr lang="en-IN" dirty="0" smtClean="0"/>
              <a:t>don’t use it)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372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Spreadsheets + naming </a:t>
            </a:r>
            <a:r>
              <a:rPr lang="en-IN" dirty="0" smtClean="0"/>
              <a:t>conventions(2)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820400" cy="4648199"/>
          </a:xfrm>
        </p:spPr>
        <p:txBody>
          <a:bodyPr/>
          <a:lstStyle/>
          <a:p>
            <a:r>
              <a:rPr lang="en-US" dirty="0" smtClean="0"/>
              <a:t>A few </a:t>
            </a:r>
            <a:r>
              <a:rPr lang="en-US" dirty="0"/>
              <a:t>major reasons why tracking experiments in spreadsheets doesn’t work for many people: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to remember to track </a:t>
            </a:r>
            <a:r>
              <a:rPr lang="en-US" dirty="0" smtClean="0"/>
              <a:t>them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If </a:t>
            </a:r>
            <a:r>
              <a:rPr lang="en-US" dirty="0"/>
              <a:t>something doesn’t happen automatically, things get messy, especially with more people </a:t>
            </a:r>
            <a:r>
              <a:rPr lang="en-US" dirty="0" smtClean="0"/>
              <a:t>involved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to be sure that you or your team will not overwrite things in the spreadsheet by </a:t>
            </a:r>
            <a:r>
              <a:rPr lang="en-US" dirty="0" smtClean="0"/>
              <a:t>accident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Spreadsheets </a:t>
            </a:r>
            <a:r>
              <a:rPr lang="en-US" dirty="0"/>
              <a:t>are not easy to version, so if this happens, you are in </a:t>
            </a:r>
            <a:r>
              <a:rPr lang="en-US" dirty="0" smtClean="0"/>
              <a:t>trouble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to remember to use the naming </a:t>
            </a:r>
            <a:r>
              <a:rPr lang="en-US" dirty="0" smtClean="0"/>
              <a:t>conventions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If </a:t>
            </a:r>
            <a:r>
              <a:rPr lang="en-US" dirty="0"/>
              <a:t>someone on your team messes this up, you may not know where the experiment artifacts (model weights, performance charts) for the experiments you ran are.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to back up your artifact directories (remember that things break</a:t>
            </a:r>
            <a:r>
              <a:rPr lang="en-US" dirty="0" smtClean="0"/>
              <a:t>)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your spreadsheet grows, it becomes less and less </a:t>
            </a:r>
            <a:r>
              <a:rPr lang="en-US" dirty="0" smtClean="0"/>
              <a:t>usable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Searching </a:t>
            </a:r>
            <a:r>
              <a:rPr lang="en-US" dirty="0"/>
              <a:t>for things and comparing hundreds of experiments in a spreadsheet (especially if you have multiple people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that </a:t>
            </a:r>
            <a:r>
              <a:rPr lang="en-US" dirty="0"/>
              <a:t>want to use it at the same time) is not a great experience.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(but please </a:t>
            </a:r>
            <a:r>
              <a:rPr lang="en-IN" dirty="0" smtClean="0"/>
              <a:t>don’t use it)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819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configuration files with </a:t>
            </a:r>
            <a:r>
              <a:rPr lang="en-US" dirty="0" err="1"/>
              <a:t>Github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92500"/>
          </a:bodyPr>
          <a:lstStyle/>
          <a:p>
            <a:r>
              <a:rPr lang="en-US" dirty="0"/>
              <a:t>Another option is to version all of experiment metadata in </a:t>
            </a:r>
            <a:r>
              <a:rPr lang="en-US" dirty="0" err="1"/>
              <a:t>Github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commit metrics, parameters, charts, and whatever </a:t>
            </a:r>
            <a:r>
              <a:rPr lang="en-US" dirty="0" smtClean="0"/>
              <a:t>want </a:t>
            </a:r>
            <a:r>
              <a:rPr lang="en-US" dirty="0"/>
              <a:t>to keep track of to </a:t>
            </a:r>
            <a:r>
              <a:rPr lang="en-US" dirty="0" err="1"/>
              <a:t>Github</a:t>
            </a:r>
            <a:r>
              <a:rPr lang="en-US" dirty="0"/>
              <a:t> when running </a:t>
            </a:r>
            <a:r>
              <a:rPr lang="en-US" dirty="0" smtClean="0"/>
              <a:t>experiment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done with post-commit hooks where you create or update some files (</a:t>
            </a:r>
            <a:r>
              <a:rPr lang="en-US" dirty="0" err="1"/>
              <a:t>configs</a:t>
            </a:r>
            <a:r>
              <a:rPr lang="en-US" dirty="0"/>
              <a:t>, charts, </a:t>
            </a:r>
            <a:r>
              <a:rPr lang="en-US" dirty="0" err="1"/>
              <a:t>etc</a:t>
            </a:r>
            <a:r>
              <a:rPr lang="en-US" dirty="0"/>
              <a:t>) automatically after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experiment </a:t>
            </a:r>
            <a:r>
              <a:rPr lang="en-US" dirty="0"/>
              <a:t>finishes</a:t>
            </a:r>
          </a:p>
          <a:p>
            <a:endParaRPr lang="en-US" dirty="0"/>
          </a:p>
          <a:p>
            <a:r>
              <a:rPr lang="en-US" dirty="0"/>
              <a:t>… </a:t>
            </a:r>
            <a:r>
              <a:rPr lang="en-US" dirty="0" err="1"/>
              <a:t>Github</a:t>
            </a:r>
            <a:r>
              <a:rPr lang="en-US" dirty="0"/>
              <a:t> wasn’t built for … machine learning</a:t>
            </a:r>
          </a:p>
          <a:p>
            <a:endParaRPr lang="en-US" dirty="0"/>
          </a:p>
          <a:p>
            <a:r>
              <a:rPr lang="en-US" dirty="0"/>
              <a:t>It can work in some setups but: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.</a:t>
            </a:r>
            <a:r>
              <a:rPr lang="en-US" dirty="0" err="1"/>
              <a:t>git</a:t>
            </a:r>
            <a:r>
              <a:rPr lang="en-US" dirty="0"/>
              <a:t> and </a:t>
            </a:r>
            <a:r>
              <a:rPr lang="en-US" dirty="0" err="1"/>
              <a:t>Github</a:t>
            </a:r>
            <a:r>
              <a:rPr lang="en-US" dirty="0"/>
              <a:t> wasn’t built for comparing machine learning objects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Comparing more than two experiments is not going to work. Compare in .</a:t>
            </a:r>
            <a:r>
              <a:rPr lang="en-US" dirty="0" err="1"/>
              <a:t>git</a:t>
            </a:r>
            <a:r>
              <a:rPr lang="en-US" dirty="0"/>
              <a:t> systems was designed for comparing two branches, master and develop, for example. If you want to compare multiple experiments, take a look at metrics and overlay learning curves you are out of luck.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Organizing many experiments is difficult (if not impossible). You can have branches with ideas or a branch per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experiment </a:t>
            </a:r>
            <a:r>
              <a:rPr lang="en-US" dirty="0"/>
              <a:t>but the more experiments you run the less usable it becomes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You will not be able to monitor your experiments live, the information will be saved after your experiment is finished.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Can version metadata files in GitHub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893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modern experiment tracking tools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While can try and adjust general tools to work for machine learning experiments,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could just use one of the solutions built specifically for tracking, organizing, and comparing experiments</a:t>
            </a:r>
          </a:p>
          <a:p>
            <a:endParaRPr lang="en-US" dirty="0"/>
          </a:p>
          <a:p>
            <a:r>
              <a:rPr lang="en-US" dirty="0"/>
              <a:t>Experiment is logged to a central experiment database and displayed in the experiment dashboard,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it can be searched, compared, and drill down to whatever information needed</a:t>
            </a:r>
          </a:p>
          <a:p>
            <a:endParaRPr lang="en-US" dirty="0"/>
          </a:p>
          <a:p>
            <a:r>
              <a:rPr lang="en-US" dirty="0"/>
              <a:t>Today there are at least a few good tools for experiment </a:t>
            </a:r>
            <a:r>
              <a:rPr lang="en-US" dirty="0" smtClean="0"/>
              <a:t>tracking!</a:t>
            </a:r>
          </a:p>
          <a:p>
            <a:endParaRPr lang="en-US" dirty="0"/>
          </a:p>
          <a:p>
            <a:r>
              <a:rPr lang="en-US" dirty="0" smtClean="0"/>
              <a:t>Designed to treat machine learning experiments as first-class citizens, and they will always: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be </a:t>
            </a:r>
            <a:r>
              <a:rPr lang="en-US" dirty="0"/>
              <a:t>easier to use for a machine learning person than general tools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better integrations with the ML ecosystem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more experiment-focused features than the general solutions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440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that </a:t>
            </a:r>
            <a:r>
              <a:rPr lang="en-US" dirty="0" smtClean="0"/>
              <a:t>have </a:t>
            </a:r>
            <a:r>
              <a:rPr lang="en-US" dirty="0"/>
              <a:t>heard too many times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”… So far we have been doing everything manually and sort of ad hoc. </a:t>
            </a:r>
          </a:p>
          <a:p>
            <a:pPr marL="0" indent="0">
              <a:buNone/>
            </a:pPr>
            <a:r>
              <a:rPr lang="en-US" dirty="0" smtClean="0"/>
              <a:t>	Some </a:t>
            </a:r>
            <a:r>
              <a:rPr lang="en-US" dirty="0"/>
              <a:t>people are using it, some people are using that, it’s all over the place.</a:t>
            </a:r>
          </a:p>
          <a:p>
            <a:pPr marL="0" indent="0">
              <a:buNone/>
            </a:pPr>
            <a:r>
              <a:rPr lang="en-US" dirty="0" smtClean="0"/>
              <a:t>	We </a:t>
            </a:r>
            <a:r>
              <a:rPr lang="en-US" dirty="0"/>
              <a:t>don’t have anything standardized.</a:t>
            </a:r>
          </a:p>
          <a:p>
            <a:pPr marL="0" indent="0">
              <a:buNone/>
            </a:pPr>
            <a:r>
              <a:rPr lang="en-US" dirty="0" smtClean="0"/>
              <a:t>	But </a:t>
            </a:r>
            <a:r>
              <a:rPr lang="en-US" dirty="0"/>
              <a:t>we run many projects, the team is growing, and we are scaling pretty fast.</a:t>
            </a:r>
          </a:p>
          <a:p>
            <a:pPr marL="0" indent="0">
              <a:buNone/>
            </a:pPr>
            <a:r>
              <a:rPr lang="en-US" dirty="0" smtClean="0"/>
              <a:t>	So </a:t>
            </a:r>
            <a:r>
              <a:rPr lang="en-US" dirty="0"/>
              <a:t>we run into a lot of problems. How was the model trained? On what data? </a:t>
            </a:r>
            <a:r>
              <a:rPr lang="en-US" dirty="0" smtClean="0"/>
              <a:t>What	parameters </a:t>
            </a:r>
            <a:r>
              <a:rPr lang="en-US" dirty="0"/>
              <a:t>we used for different versions? How can we reproduce them?</a:t>
            </a:r>
          </a:p>
          <a:p>
            <a:pPr marL="0" indent="0">
              <a:buNone/>
            </a:pPr>
            <a:r>
              <a:rPr lang="en-US" dirty="0" smtClean="0"/>
              <a:t>	We </a:t>
            </a:r>
            <a:r>
              <a:rPr lang="en-US" dirty="0"/>
              <a:t>just feel the need to control our experiments…”</a:t>
            </a:r>
          </a:p>
          <a:p>
            <a:pPr marL="0" indent="0">
              <a:buNone/>
            </a:pPr>
            <a:r>
              <a:rPr lang="en-US" dirty="0" smtClean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– </a:t>
            </a:r>
            <a:r>
              <a:rPr lang="en-US" dirty="0"/>
              <a:t>unfortunate Data Scientist.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 lot </a:t>
            </a:r>
            <a:r>
              <a:rPr lang="en-IN" dirty="0"/>
              <a:t>of experiments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And the truth is, when develop ML models, will run </a:t>
            </a:r>
            <a:r>
              <a:rPr lang="en-US" dirty="0">
                <a:solidFill>
                  <a:srgbClr val="FF0000"/>
                </a:solidFill>
              </a:rPr>
              <a:t>a lot of experiments</a:t>
            </a:r>
          </a:p>
          <a:p>
            <a:endParaRPr lang="en-US" dirty="0"/>
          </a:p>
          <a:p>
            <a:r>
              <a:rPr lang="en-US" dirty="0"/>
              <a:t>Those experiments may: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 different models and model </a:t>
            </a:r>
            <a:r>
              <a:rPr lang="en-US" dirty="0" smtClean="0"/>
              <a:t>hyper parameters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 different training or evaluation data,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run different code (including this small change that you wanted to test quickly)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run the same code in a different environment (not knowing which </a:t>
            </a:r>
            <a:r>
              <a:rPr lang="en-US" dirty="0" err="1"/>
              <a:t>PyTorch</a:t>
            </a:r>
            <a:r>
              <a:rPr lang="en-US" dirty="0"/>
              <a:t> or </a:t>
            </a:r>
            <a:r>
              <a:rPr lang="en-US" dirty="0" err="1"/>
              <a:t>Tensorflow</a:t>
            </a:r>
            <a:r>
              <a:rPr lang="en-US" dirty="0"/>
              <a:t> version was installed)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as a result, they can produce completely different evaluation metrics. </a:t>
            </a:r>
          </a:p>
          <a:p>
            <a:endParaRPr lang="en-US" dirty="0"/>
          </a:p>
          <a:p>
            <a:r>
              <a:rPr lang="en-US" dirty="0"/>
              <a:t>Keeping track of all that information can very quickly become really hard</a:t>
            </a:r>
          </a:p>
          <a:p>
            <a:r>
              <a:rPr lang="en-US" dirty="0"/>
              <a:t>Especially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want to organize and compare those experiments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feel confident that you know which setup produced the best result</a:t>
            </a:r>
          </a:p>
          <a:p>
            <a:endParaRPr lang="en-US" dirty="0"/>
          </a:p>
          <a:p>
            <a:r>
              <a:rPr lang="en-US" dirty="0"/>
              <a:t>This is where </a:t>
            </a:r>
            <a:r>
              <a:rPr lang="en-US" dirty="0">
                <a:solidFill>
                  <a:srgbClr val="FF0000"/>
                </a:solidFill>
              </a:rPr>
              <a:t>ML experiment tracking </a:t>
            </a:r>
            <a:r>
              <a:rPr lang="en-US" dirty="0"/>
              <a:t>comes </a:t>
            </a:r>
            <a:r>
              <a:rPr lang="en-US" dirty="0" smtClean="0"/>
              <a:t>in</a:t>
            </a:r>
            <a:r>
              <a:rPr lang="en-US" dirty="0"/>
              <a:t>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experiment tracking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Experiment tracking is the process of saving all experiment related information that you care about for </a:t>
            </a:r>
            <a:r>
              <a:rPr lang="en-US" dirty="0" smtClean="0">
                <a:solidFill>
                  <a:srgbClr val="FF0000"/>
                </a:solidFill>
              </a:rPr>
              <a:t>every </a:t>
            </a:r>
            <a:r>
              <a:rPr lang="en-US" dirty="0">
                <a:solidFill>
                  <a:srgbClr val="FF0000"/>
                </a:solidFill>
              </a:rPr>
              <a:t>experiment you run</a:t>
            </a:r>
          </a:p>
          <a:p>
            <a:endParaRPr lang="en-US" dirty="0"/>
          </a:p>
          <a:p>
            <a:r>
              <a:rPr lang="en-US" dirty="0"/>
              <a:t>This </a:t>
            </a:r>
            <a:r>
              <a:rPr lang="en-US" dirty="0">
                <a:solidFill>
                  <a:srgbClr val="FF0000"/>
                </a:solidFill>
              </a:rPr>
              <a:t>“metadata you care about” </a:t>
            </a:r>
            <a:r>
              <a:rPr lang="en-US" dirty="0"/>
              <a:t>will strongly depend on your project, but it may include: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Scripts used for running the experiment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Environment configuration files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Versions of the data used for training and evaluation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Parameter configurations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Evaluation metrics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weights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Performance visualizations (confusion matrix, ROC curve)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Example predictions on the validation set (common in computer vision)</a:t>
            </a:r>
          </a:p>
          <a:p>
            <a:endParaRPr lang="en-US" dirty="0"/>
          </a:p>
          <a:p>
            <a:r>
              <a:rPr lang="en-US" dirty="0"/>
              <a:t>Of course, you want to have this </a:t>
            </a:r>
            <a:r>
              <a:rPr lang="en-US" dirty="0">
                <a:solidFill>
                  <a:srgbClr val="FF0000"/>
                </a:solidFill>
              </a:rPr>
              <a:t>information available after the experiment has finished</a:t>
            </a:r>
            <a:r>
              <a:rPr lang="en-US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ideally, you’d like to see </a:t>
            </a:r>
            <a:r>
              <a:rPr lang="en-US" dirty="0">
                <a:solidFill>
                  <a:srgbClr val="FF0000"/>
                </a:solidFill>
              </a:rPr>
              <a:t>some of it as your experiment is running as well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What?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experiment tracking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710354" cy="4876799"/>
          </a:xfrm>
        </p:spPr>
        <p:txBody>
          <a:bodyPr>
            <a:normAutofit/>
          </a:bodyPr>
          <a:lstStyle/>
          <a:p>
            <a:r>
              <a:rPr lang="en-US" dirty="0"/>
              <a:t>To do experiment tracking properly, </a:t>
            </a:r>
            <a:r>
              <a:rPr lang="en-US" dirty="0" smtClean="0"/>
              <a:t>need </a:t>
            </a:r>
            <a:r>
              <a:rPr lang="en-US" dirty="0"/>
              <a:t>some sort of a system that deals with all this </a:t>
            </a:r>
            <a:r>
              <a:rPr lang="en-US" dirty="0" smtClean="0"/>
              <a:t>metadata</a:t>
            </a:r>
          </a:p>
          <a:p>
            <a:endParaRPr lang="en-US" dirty="0"/>
          </a:p>
          <a:p>
            <a:r>
              <a:rPr lang="en-US" dirty="0" smtClean="0"/>
              <a:t>Typically</a:t>
            </a:r>
            <a:r>
              <a:rPr lang="en-US" dirty="0"/>
              <a:t>, such a system will have 3 components: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Experiment </a:t>
            </a:r>
            <a:r>
              <a:rPr lang="en-US" dirty="0"/>
              <a:t>database: A place where experiment metadata is stored and can be logged and </a:t>
            </a:r>
            <a:r>
              <a:rPr lang="en-US" dirty="0" smtClean="0"/>
              <a:t>queried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Experiment </a:t>
            </a:r>
            <a:r>
              <a:rPr lang="en-US" dirty="0"/>
              <a:t>dashboard: A visual interface to your experiment </a:t>
            </a:r>
            <a:r>
              <a:rPr lang="en-US" dirty="0" smtClean="0"/>
              <a:t>database - </a:t>
            </a:r>
            <a:r>
              <a:rPr lang="en-US" dirty="0"/>
              <a:t>A place where </a:t>
            </a:r>
            <a:r>
              <a:rPr lang="en-US" dirty="0" smtClean="0"/>
              <a:t>can </a:t>
            </a:r>
            <a:r>
              <a:rPr lang="en-US" dirty="0"/>
              <a:t>see </a:t>
            </a:r>
            <a:r>
              <a:rPr lang="en-US" dirty="0" smtClean="0"/>
              <a:t>experiment metadata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Client library: Which gives </a:t>
            </a:r>
            <a:r>
              <a:rPr lang="en-US" dirty="0" smtClean="0"/>
              <a:t>methods </a:t>
            </a:r>
            <a:r>
              <a:rPr lang="en-US" dirty="0"/>
              <a:t>for logging and querying data from the experiment </a:t>
            </a:r>
            <a:r>
              <a:rPr lang="en-US" dirty="0" smtClean="0"/>
              <a:t>database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Of </a:t>
            </a:r>
            <a:r>
              <a:rPr lang="en-US" dirty="0"/>
              <a:t>course, you can implement each component in </a:t>
            </a:r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/>
              <a:t>different ways, but the general picture will be very similar.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581400"/>
            <a:ext cx="5391150" cy="30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tracking vs ML model management vs MLOps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5029199"/>
          </a:xfrm>
        </p:spPr>
        <p:txBody>
          <a:bodyPr/>
          <a:lstStyle/>
          <a:p>
            <a:r>
              <a:rPr lang="en-US" dirty="0"/>
              <a:t>Experiment tracking (also referred to as experiment management) is a part of MLOps: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larger ecosystem of tools and methodologies that deals with the operationalization of machine learning</a:t>
            </a:r>
          </a:p>
          <a:p>
            <a:endParaRPr lang="en-US" dirty="0"/>
          </a:p>
          <a:p>
            <a:r>
              <a:rPr lang="en-US" dirty="0"/>
              <a:t>MLOps deals with every part of ML project lifecycle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from developing models by scheduling distributed training jobs, managing model serving,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monitoring the quality of models in production, and re-training those models when </a:t>
            </a:r>
            <a:r>
              <a:rPr lang="en-US" dirty="0" smtClean="0"/>
              <a:t>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isn’t experiment tracking like MLOps or </a:t>
            </a:r>
            <a:r>
              <a:rPr lang="en-US" dirty="0" smtClean="0"/>
              <a:t>something?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81" y="3490913"/>
            <a:ext cx="6505575" cy="33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6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tracking vs ML model management vs </a:t>
            </a:r>
            <a:r>
              <a:rPr lang="en-US" dirty="0" smtClean="0"/>
              <a:t>MLOps(2)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Experiment tracking focuses on the iterative model development phase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you try many things to get your model performance to the level you need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ML model management starts when models go to production: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streamlines moving models from experimentation 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with model versioning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organizes model artifacts in an ML model registry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with testing various model versions in the production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rolling back to an old model version if the new one seems to be going crazy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not every model gets deployed.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Experiment tracking is useful even if your models don’t make it to production (yet).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in many projects, especially those that are research-focused, they may never actually get there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having all the metadata about every experiment you run ensures that you will be ready when this magical moment happens.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is experiment tracking different from ML model management?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306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experiment tracking matter?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4 ways in which experiment tracking can actually improve </a:t>
            </a:r>
            <a:r>
              <a:rPr lang="en-US" dirty="0" smtClean="0"/>
              <a:t>ML workflow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39" y="1560773"/>
            <a:ext cx="97155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</a:t>
            </a:r>
            <a:r>
              <a:rPr lang="en-US" dirty="0" smtClean="0"/>
              <a:t>ML </a:t>
            </a:r>
            <a:r>
              <a:rPr lang="en-US" dirty="0"/>
              <a:t>experiments are organized in a single place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There are many ways to run ML experiments or model training jobs: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Private laptop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PC at 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dedicated instance in the Cloud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University cluster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Kaggle</a:t>
            </a:r>
            <a:r>
              <a:rPr lang="en-US" dirty="0"/>
              <a:t> kernel or Google </a:t>
            </a:r>
            <a:r>
              <a:rPr lang="en-US" dirty="0" err="1"/>
              <a:t>Colab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many more. </a:t>
            </a:r>
          </a:p>
          <a:p>
            <a:endParaRPr lang="en-US" dirty="0" smtClean="0"/>
          </a:p>
          <a:p>
            <a:r>
              <a:rPr lang="en-US" dirty="0" smtClean="0"/>
              <a:t>Sometimes just </a:t>
            </a:r>
            <a:r>
              <a:rPr lang="en-US" dirty="0"/>
              <a:t>want to test something quickly and run an experiment in a </a:t>
            </a:r>
            <a:r>
              <a:rPr lang="en-US" dirty="0" smtClean="0"/>
              <a:t>notebook</a:t>
            </a:r>
          </a:p>
          <a:p>
            <a:r>
              <a:rPr lang="en-US" dirty="0" smtClean="0"/>
              <a:t>Sometimes want </a:t>
            </a:r>
            <a:r>
              <a:rPr lang="en-US" dirty="0"/>
              <a:t>to spin up a distributed </a:t>
            </a:r>
            <a:r>
              <a:rPr lang="en-US" dirty="0" smtClean="0"/>
              <a:t>hyper parameter </a:t>
            </a:r>
            <a:r>
              <a:rPr lang="en-US" dirty="0"/>
              <a:t>tuning </a:t>
            </a:r>
            <a:r>
              <a:rPr lang="en-US" dirty="0" smtClean="0"/>
              <a:t>job</a:t>
            </a:r>
            <a:endParaRPr lang="en-US" dirty="0"/>
          </a:p>
          <a:p>
            <a:endParaRPr lang="en-US" dirty="0"/>
          </a:p>
          <a:p>
            <a:r>
              <a:rPr lang="en-US" dirty="0"/>
              <a:t>Either way, during the course of a project (especially when there are more people working on it), 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end up having your experiment results scattered across many </a:t>
            </a:r>
            <a:r>
              <a:rPr lang="en-US" dirty="0" smtClean="0"/>
              <a:t>machines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0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3214</TotalTime>
  <Words>2069</Words>
  <Application>Microsoft Office PowerPoint</Application>
  <PresentationFormat>Widescreen</PresentationFormat>
  <Paragraphs>222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ML Experiment Tracking</vt:lpstr>
      <vt:lpstr>a story that have heard too many times</vt:lpstr>
      <vt:lpstr>A lot of experiments</vt:lpstr>
      <vt:lpstr>ML experiment tracking</vt:lpstr>
      <vt:lpstr>ML experiment tracking</vt:lpstr>
      <vt:lpstr>Experiment tracking vs ML model management vs MLOps</vt:lpstr>
      <vt:lpstr>Experiment tracking vs ML model management vs MLOps(2)</vt:lpstr>
      <vt:lpstr>Why does experiment tracking matter? </vt:lpstr>
      <vt:lpstr>All ML experiments are organized in a single place</vt:lpstr>
      <vt:lpstr>ML experiments are organized in a single place(2)</vt:lpstr>
      <vt:lpstr>Compare experiments, analyze results, debug model training with little extra work</vt:lpstr>
      <vt:lpstr>Benefits of tracking</vt:lpstr>
      <vt:lpstr>What should be tracked in any ML experiment?</vt:lpstr>
      <vt:lpstr>How to set up experiment tracking?</vt:lpstr>
      <vt:lpstr>Spreadsheets + naming conventions</vt:lpstr>
      <vt:lpstr>Spreadsheets + naming conventions(2)</vt:lpstr>
      <vt:lpstr>Versioning configuration files with Github</vt:lpstr>
      <vt:lpstr>Using modern experiment tracking tools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250</cp:revision>
  <dcterms:created xsi:type="dcterms:W3CDTF">2018-10-16T06:13:57Z</dcterms:created>
  <dcterms:modified xsi:type="dcterms:W3CDTF">2023-09-16T01:30:43Z</dcterms:modified>
</cp:coreProperties>
</file>